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36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901289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与副标题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3 联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 SemiBold"/>
              </a:defRPr>
            </a:pPr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77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977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Shape 124"/>
          <p:cNvSpPr>
            <a:spLocks noGrp="1"/>
          </p:cNvSpPr>
          <p:nvPr>
            <p:ph type="body" sz="quarter" idx="15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125" name="Shape 1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引文（备选）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311912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33" name="Shape 133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Shape 134"/>
          <p:cNvSpPr>
            <a:spLocks noGrp="1"/>
          </p:cNvSpPr>
          <p:nvPr>
            <p:ph type="body" sz="quarter" idx="15"/>
          </p:nvPr>
        </p:nvSpPr>
        <p:spPr>
          <a:xfrm>
            <a:off x="5892800" y="7732183"/>
            <a:ext cx="6705600" cy="9779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hape 1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与副标题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xfrm>
            <a:off x="12149656" y="4191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 - 居中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垂直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1329429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83" name="Shape 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92" name="Shape 92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174418" y="4318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900" b="1" cap="none" spc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1.游戏本身的属性</a:t>
            </a:r>
          </a:p>
        </p:txBody>
      </p:sp>
      <p:sp>
        <p:nvSpPr>
          <p:cNvPr id="167" name="Shape 167"/>
          <p:cNvSpPr/>
          <p:nvPr/>
        </p:nvSpPr>
        <p:spPr>
          <a:xfrm>
            <a:off x="446861" y="1212241"/>
            <a:ext cx="8877301" cy="1124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人类的需求 生存（求生、暴力、经营）与繁衍（色情）是人类最深层的需求，</a:t>
            </a:r>
          </a:p>
          <a:p>
            <a:r>
              <a:t>满足此类需求的游戏会让玩家自带爽感。</a:t>
            </a:r>
          </a:p>
        </p:txBody>
      </p:sp>
      <p:pic>
        <p:nvPicPr>
          <p:cNvPr id="168" name="饥荒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7132" y="4758325"/>
            <a:ext cx="1904895" cy="2116550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hape 169"/>
          <p:cNvSpPr/>
          <p:nvPr/>
        </p:nvSpPr>
        <p:spPr>
          <a:xfrm>
            <a:off x="2589892" y="4653902"/>
            <a:ext cx="189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饥荒：生存需求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900" b="1" cap="none" spc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2.简单的赏罚机制</a:t>
            </a:r>
          </a:p>
        </p:txBody>
      </p:sp>
      <p:sp>
        <p:nvSpPr>
          <p:cNvPr id="172" name="Shape 172"/>
          <p:cNvSpPr/>
          <p:nvPr/>
        </p:nvSpPr>
        <p:spPr>
          <a:xfrm>
            <a:off x="425435" y="1536883"/>
            <a:ext cx="10147301" cy="1784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即时反馈 简单的赏罚是最简单最有效的心理控制手段，即便有无限的任务，只要保证你的</a:t>
            </a:r>
          </a:p>
          <a:p>
            <a:r>
              <a:t>每一个操作都是有奖赏或者惩罚等即时后果的，每一个操作都能得到即时反馈，你也会出</a:t>
            </a:r>
          </a:p>
          <a:p>
            <a:r>
              <a:t>于人类趋利避害的本能，潜意识对很多无聊、简单、重复的事情上瘾。</a:t>
            </a:r>
          </a:p>
        </p:txBody>
      </p:sp>
      <p:pic>
        <p:nvPicPr>
          <p:cNvPr id="173" name="偷菜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3872" y="4910643"/>
            <a:ext cx="3609581" cy="2581154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Shape 174"/>
          <p:cNvSpPr/>
          <p:nvPr/>
        </p:nvSpPr>
        <p:spPr>
          <a:xfrm>
            <a:off x="4053272" y="4898859"/>
            <a:ext cx="189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偷菜：简单重复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/>
          </p:cNvSpPr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900" b="1" cap="none" spc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3.阶段性目标</a:t>
            </a:r>
          </a:p>
        </p:txBody>
      </p:sp>
      <p:sp>
        <p:nvSpPr>
          <p:cNvPr id="177" name="Shape 177"/>
          <p:cNvSpPr/>
          <p:nvPr/>
        </p:nvSpPr>
        <p:spPr>
          <a:xfrm>
            <a:off x="434377" y="1072183"/>
            <a:ext cx="10591801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在游戏中这样的机制会驱使着人们不断的去完成任务，不断的去升级，这种短期阶段性目标的</a:t>
            </a:r>
          </a:p>
          <a:p>
            <a:r>
              <a:t>达成会让玩家不断自我肯定，并且获得虚拟尊重与认可。这种自我价值实现与尊重的上层心理</a:t>
            </a:r>
          </a:p>
          <a:p>
            <a:r>
              <a:t>需求的满足让玩家感觉非常良好，到最后成瘾。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/>
          </p:cNvSpPr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900" b="1" cap="none" spc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4.虚拟的精神物质</a:t>
            </a:r>
          </a:p>
        </p:txBody>
      </p:sp>
      <p:sp>
        <p:nvSpPr>
          <p:cNvPr id="180" name="Shape 180"/>
          <p:cNvSpPr/>
          <p:nvPr/>
        </p:nvSpPr>
        <p:spPr>
          <a:xfrm>
            <a:off x="358178" y="1445899"/>
            <a:ext cx="11353801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奖惩机制的升级心里控制手段，玩家在打游戏的过程中会对游戏中的物品成瘾，因为游戏中的物品</a:t>
            </a:r>
          </a:p>
          <a:p>
            <a:r>
              <a:t>需要你投入时间、精力与技巧去获取，在心理学上讲，在这个过程中你会对这个物品产生认知失调，</a:t>
            </a:r>
          </a:p>
          <a:p>
            <a:r>
              <a:t>以致成瘾。你付出的越多，认知失调越多，认为此物品的价值越大，对该物品的执着程度成瘾程度</a:t>
            </a:r>
          </a:p>
          <a:p>
            <a:r>
              <a:t>就会越大，出于人类本能，想要收集更多有价值的虚拟物质。</a:t>
            </a:r>
          </a:p>
        </p:txBody>
      </p:sp>
      <p:pic>
        <p:nvPicPr>
          <p:cNvPr id="18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2364" y="5787110"/>
            <a:ext cx="2447568" cy="2438401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Shape 182"/>
          <p:cNvSpPr/>
          <p:nvPr/>
        </p:nvSpPr>
        <p:spPr>
          <a:xfrm>
            <a:off x="3021145" y="5783539"/>
            <a:ext cx="1892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阴阳师：鬼使黑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/>
          </p:cNvSpPr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900" b="1" cap="none" spc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5.竞争排名机制</a:t>
            </a:r>
          </a:p>
        </p:txBody>
      </p:sp>
      <p:sp>
        <p:nvSpPr>
          <p:cNvPr id="185" name="Shape 185"/>
          <p:cNvSpPr/>
          <p:nvPr/>
        </p:nvSpPr>
        <p:spPr>
          <a:xfrm>
            <a:off x="349249" y="1253959"/>
            <a:ext cx="11290301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人类天生就有竞争、掠夺的本能。游戏将人类的这一本能开发到极致。游戏从不同维度、</a:t>
            </a:r>
          </a:p>
          <a:p>
            <a:r>
              <a:t>不同时间去对玩家的能力、成果进行排名，生成排行榜。玩家在自己本能的驱使下想要</a:t>
            </a:r>
          </a:p>
          <a:p>
            <a:r>
              <a:t>跻身排行榜榜首，以证明自己的能力，获得大家的敬佩，名声，满足自己的尊重、社交等上层需求。</a:t>
            </a:r>
          </a:p>
        </p:txBody>
      </p:sp>
      <p:pic>
        <p:nvPicPr>
          <p:cNvPr id="18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148" y="5887927"/>
            <a:ext cx="3322621" cy="2350739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Shape 187"/>
          <p:cNvSpPr/>
          <p:nvPr/>
        </p:nvSpPr>
        <p:spPr>
          <a:xfrm>
            <a:off x="3802613" y="5945730"/>
            <a:ext cx="2400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皇室战争：天梯排名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/>
          </p:cNvSpPr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900" b="1" cap="none" spc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6.虚拟头衔、虚拟等级、荣誉</a:t>
            </a:r>
          </a:p>
        </p:txBody>
      </p:sp>
      <p:sp>
        <p:nvSpPr>
          <p:cNvPr id="190" name="Shape 190"/>
          <p:cNvSpPr/>
          <p:nvPr/>
        </p:nvSpPr>
        <p:spPr>
          <a:xfrm>
            <a:off x="434377" y="1186845"/>
            <a:ext cx="11353801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游戏设计者抓住了人们荣誉感心理，由浅入深，一步一步让玩家上瘾。玩家在游戏的过程中不用承担</a:t>
            </a:r>
          </a:p>
          <a:p>
            <a:r>
              <a:t>任何现实风险的情况下，努力追名逐利，在获得成就的同时还会得到自我认可与他人认可，这一系列</a:t>
            </a:r>
          </a:p>
          <a:p>
            <a:r>
              <a:t>层层递进的成就机制让玩家成为虚拟世界的大人物大英雄，弥补了现实生活中无法满足的遗憾。</a:t>
            </a:r>
          </a:p>
        </p:txBody>
      </p:sp>
      <p:pic>
        <p:nvPicPr>
          <p:cNvPr id="19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0014" y="6267982"/>
            <a:ext cx="2071397" cy="2071397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hape 192"/>
          <p:cNvSpPr/>
          <p:nvPr/>
        </p:nvSpPr>
        <p:spPr>
          <a:xfrm>
            <a:off x="2609849" y="6299603"/>
            <a:ext cx="2908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王者荣耀：肥西第一鲁班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/>
          </p:cNvSpPr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900" b="1" cap="none" spc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7.现实逃避、替代体验</a:t>
            </a:r>
          </a:p>
        </p:txBody>
      </p:sp>
      <p:sp>
        <p:nvSpPr>
          <p:cNvPr id="195" name="Shape 195"/>
          <p:cNvSpPr/>
          <p:nvPr/>
        </p:nvSpPr>
        <p:spPr>
          <a:xfrm>
            <a:off x="505625" y="1314262"/>
            <a:ext cx="10591801" cy="373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玩家在游戏中对游戏角色，对自己的生活有绝对的控制权。在游戏中可以通过短期的努力获得</a:t>
            </a:r>
          </a:p>
          <a:p>
            <a:r>
              <a:t>资产、房屋、能力、伙伴、荣誉、伴侣、装备甚至军团、国家、宇宙。在游戏中可以拥有自己</a:t>
            </a:r>
          </a:p>
          <a:p>
            <a:r>
              <a:t>想要的职业、角色，去杀人、放火、种地、管理国家。而通常在现实生活中，这样的事情往往</a:t>
            </a:r>
          </a:p>
          <a:p>
            <a:r>
              <a:t>很难实现甚至没有办法去实现。作为一种替代体验，玩家很容易在虚拟的游戏中沉迷。</a:t>
            </a:r>
          </a:p>
          <a:p>
            <a:endParaRPr/>
          </a:p>
        </p:txBody>
      </p:sp>
      <p:pic>
        <p:nvPicPr>
          <p:cNvPr id="19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2531" y="5631013"/>
            <a:ext cx="2894222" cy="3547545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hape 197"/>
          <p:cNvSpPr/>
          <p:nvPr/>
        </p:nvSpPr>
        <p:spPr>
          <a:xfrm>
            <a:off x="3360273" y="5584698"/>
            <a:ext cx="2284731" cy="463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GTA5：绝对控制权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/>
          </p:cNvSpPr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900" b="1" cap="none" spc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8.不确定性</a:t>
            </a:r>
          </a:p>
        </p:txBody>
      </p:sp>
      <p:sp>
        <p:nvSpPr>
          <p:cNvPr id="200" name="Shape 200"/>
          <p:cNvSpPr/>
          <p:nvPr/>
        </p:nvSpPr>
        <p:spPr>
          <a:xfrm>
            <a:off x="463296" y="1072183"/>
            <a:ext cx="12078209" cy="2432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在游戏中，还有一个比较有趣的心理机制，就是不确定性。在泡学中有一个对应的理论叫猫绳理论，</a:t>
            </a:r>
          </a:p>
          <a:p>
            <a:r>
              <a:t>如果游戏设计者只对玩家的特定行为给出特定的奖励，那么玩家很快会对这种确定性懈怠，但是如果</a:t>
            </a:r>
          </a:p>
          <a:p>
            <a:r>
              <a:t>这种奖励是不确定性的，而且是非常巨大的，那么玩家反而会期待这种“彩票”，对这种不确定的奖励上瘾。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/>
          </p:cNvSpPr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900" b="1" cap="none" spc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9.神秘感</a:t>
            </a:r>
          </a:p>
        </p:txBody>
      </p:sp>
      <p:sp>
        <p:nvSpPr>
          <p:cNvPr id="203" name="Shape 203"/>
          <p:cNvSpPr/>
          <p:nvPr/>
        </p:nvSpPr>
        <p:spPr>
          <a:xfrm>
            <a:off x="317500" y="1235913"/>
            <a:ext cx="11353801" cy="1784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神秘感是驱使人类进行探索的一个原始内驱力，追求有神秘感的女生，探索神秘的外太空，甚至还有</a:t>
            </a:r>
          </a:p>
          <a:p>
            <a:r>
              <a:t>“好奇害死猫”的说法。那么游戏设计者将这种神秘感引入到游戏中之后，人类在好奇心的驱使下会对</a:t>
            </a:r>
          </a:p>
          <a:p>
            <a:r>
              <a:t>游戏中的情境进行不断探索，这种探索也会让人不断上瘾。</a:t>
            </a:r>
          </a:p>
        </p:txBody>
      </p:sp>
      <p:pic>
        <p:nvPicPr>
          <p:cNvPr id="20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3558" y="5337307"/>
            <a:ext cx="2989852" cy="3638253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Shape 205"/>
          <p:cNvSpPr/>
          <p:nvPr/>
        </p:nvSpPr>
        <p:spPr>
          <a:xfrm>
            <a:off x="3581443" y="5366829"/>
            <a:ext cx="87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塞尔达</a:t>
            </a:r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 SemiBold"/>
        <a:ea typeface="Baskerville SemiBold"/>
        <a:cs typeface="Baskerville SemiBold"/>
      </a:majorFont>
      <a:minorFont>
        <a:latin typeface="Baskerville SemiBold"/>
        <a:ea typeface="Baskerville SemiBold"/>
        <a:cs typeface="Baskerville Semi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 SemiBold"/>
        <a:ea typeface="Baskerville SemiBold"/>
        <a:cs typeface="Baskerville SemiBold"/>
      </a:majorFont>
      <a:minorFont>
        <a:latin typeface="Baskerville SemiBold"/>
        <a:ea typeface="Baskerville SemiBold"/>
        <a:cs typeface="Baskerville Semi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</Words>
  <Application>Microsoft Office PowerPoint</Application>
  <PresentationFormat>Custom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Avenir Next</vt:lpstr>
      <vt:lpstr>Avenir Next Medium</vt:lpstr>
      <vt:lpstr>Baskerville</vt:lpstr>
      <vt:lpstr>Baskerville SemiBold</vt:lpstr>
      <vt:lpstr>Helvetica Neue</vt:lpstr>
      <vt:lpstr>Helvetica</vt:lpstr>
      <vt:lpstr>New_Template7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Administrator</cp:lastModifiedBy>
  <cp:revision>1</cp:revision>
  <dcterms:modified xsi:type="dcterms:W3CDTF">2018-03-18T08:52:44Z</dcterms:modified>
</cp:coreProperties>
</file>